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0" r:id="rId2"/>
    <p:sldId id="265" r:id="rId3"/>
    <p:sldId id="266" r:id="rId4"/>
    <p:sldId id="267" r:id="rId5"/>
    <p:sldId id="256" r:id="rId6"/>
    <p:sldId id="264" r:id="rId7"/>
    <p:sldId id="257" r:id="rId8"/>
    <p:sldId id="258" r:id="rId9"/>
    <p:sldId id="269" r:id="rId10"/>
    <p:sldId id="261" r:id="rId11"/>
    <p:sldId id="259" r:id="rId12"/>
    <p:sldId id="262" r:id="rId13"/>
    <p:sldId id="263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792" y="-3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7EA764-C50F-4A6F-881C-DD76CFAEA441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E23F68-DF10-4BB0-8488-C3D463832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820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235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185EB39-7F04-483C-88CE-0EF05E8CC61A}" type="slidenum">
              <a:rPr lang="ru-RU" smtClean="0"/>
              <a:pPr eaLnBrk="1" hangingPunct="1"/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D8C1-6CC7-470E-8EB2-3F42595F6684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39FD06-D534-4D14-9B7B-00E90C955201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D8C1-6CC7-470E-8EB2-3F42595F6684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FD06-D534-4D14-9B7B-00E90C9552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D8C1-6CC7-470E-8EB2-3F42595F6684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FD06-D534-4D14-9B7B-00E90C9552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859D8C1-6CC7-470E-8EB2-3F42595F6684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3639FD06-D534-4D14-9B7B-00E90C955201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D8C1-6CC7-470E-8EB2-3F42595F6684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FD06-D534-4D14-9B7B-00E90C95520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D8C1-6CC7-470E-8EB2-3F42595F6684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FD06-D534-4D14-9B7B-00E90C95520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FD06-D534-4D14-9B7B-00E90C955201}" type="slidenum">
              <a:rPr lang="en-US" smtClean="0"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D8C1-6CC7-470E-8EB2-3F42595F6684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D8C1-6CC7-470E-8EB2-3F42595F6684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FD06-D534-4D14-9B7B-00E90C955201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D8C1-6CC7-470E-8EB2-3F42595F6684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9FD06-D534-4D14-9B7B-00E90C95520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859D8C1-6CC7-470E-8EB2-3F42595F6684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3639FD06-D534-4D14-9B7B-00E90C9552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9D8C1-6CC7-470E-8EB2-3F42595F6684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639FD06-D534-4D14-9B7B-00E90C955201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E859D8C1-6CC7-470E-8EB2-3F42595F6684}" type="datetimeFigureOut">
              <a:rPr lang="en-US" smtClean="0"/>
              <a:t>1/14/2019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3639FD06-D534-4D14-9B7B-00E90C955201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upload.wikimedia.org/wikipedia/commons/0/08/MapRegionsRomania.png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o-RO" dirty="0" smtClean="0"/>
              <a:t>ETAPELE CONSTITUIRII </a:t>
            </a:r>
            <a:br>
              <a:rPr lang="ro-RO" dirty="0" smtClean="0"/>
            </a:br>
            <a:r>
              <a:rPr lang="ro-RO" dirty="0" smtClean="0"/>
              <a:t>ROMÂNIEI MARI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557076"/>
            <a:ext cx="8145755" cy="468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21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  <p:sndAc>
          <p:stSnd>
            <p:snd r:embed="rId2" name="1. Grup ANENA - Imnul Centenarului .wav"/>
          </p:stSnd>
        </p:sndAc>
      </p:transition>
    </mc:Choice>
    <mc:Fallback>
      <p:transition spd="slow" advClick="0" advTm="6000">
        <p:fade/>
        <p:sndAc>
          <p:stSnd>
            <p:snd r:embed="rId2" name="1. Grup ANENA - Imnul Centenarului 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60648"/>
            <a:ext cx="8118986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24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724111"/>
              </p:ext>
            </p:extLst>
          </p:nvPr>
        </p:nvGraphicFramePr>
        <p:xfrm>
          <a:off x="467544" y="548681"/>
          <a:ext cx="8229600" cy="601375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8229600"/>
              </a:tblGrid>
              <a:tr h="5883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CONSECIN</a:t>
                      </a:r>
                      <a:r>
                        <a:rPr lang="ro-RO" sz="3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en-US" sz="3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</a:t>
                      </a:r>
                      <a:endParaRPr lang="ro-RO" sz="3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</a:tr>
              <a:tr h="4910801">
                <a:tc>
                  <a:txBody>
                    <a:bodyPr/>
                    <a:lstStyle/>
                    <a:p>
                      <a:pPr marL="457200" indent="-457200" algn="just">
                        <a:spcAft>
                          <a:spcPts val="0"/>
                        </a:spcAft>
                        <a:buAutoNum type="arabicPeriod"/>
                      </a:pP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Î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mplinirea 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idealului istoric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ional: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indent="0" algn="just">
                        <a:spcAft>
                          <a:spcPts val="0"/>
                        </a:spcAft>
                        <a:buNone/>
                      </a:pP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                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constituirea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statului na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 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unitar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rom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 Realizarea cadrului demographic 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etnic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rom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nesc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(Recens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ntul 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din1930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arat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din circa 18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mil.loc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71,9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erau 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etnici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rom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Realizarea 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cadrului geo-economic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(Rom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nia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o-RO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î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ntregit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avea circa 295mii km² 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2700 mari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intreprinderi,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fa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ță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 vechiul Regat cu 137mii km² 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810 mari 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intreprinderi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 Unirea impunea un nou cadru legislativ unificator 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î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toate domeniile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cadru care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asigure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at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drepturi 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libert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ăț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it-IT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tuturor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cet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ăț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enilor, c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 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s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realizeze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uniformizarea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legisla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en-US" sz="20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iei</a:t>
                      </a:r>
                      <a:r>
                        <a:rPr lang="en-US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o-RO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5. Activitatea legislativ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din Rom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nia 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î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ntregit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 deosebire 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î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ntre anii 1918-1926, a realizat 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î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mare parte unificarea. </a:t>
                      </a:r>
                      <a:endParaRPr lang="en-US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Dintre aceste legi men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m:Legea agrar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 Decretul-lege de vot universal(1918); Unificarea monetar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(1920) </a:t>
                      </a:r>
                      <a:r>
                        <a:rPr lang="en-US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Unificarea fiscal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(1920); Constitu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ia(1923); Legea instruc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iunii publice</a:t>
                      </a:r>
                      <a:r>
                        <a:rPr lang="ro-RO" sz="20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(1924); Legea electoral</a:t>
                      </a:r>
                      <a:r>
                        <a:rPr lang="ro-RO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20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(1926)</a:t>
                      </a:r>
                      <a:endParaRPr lang="ro-RO" sz="20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ro-RO" sz="1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</a:tr>
              <a:tr h="26152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7685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9" b="12663"/>
          <a:stretch/>
        </p:blipFill>
        <p:spPr>
          <a:xfrm>
            <a:off x="395536" y="332656"/>
            <a:ext cx="8319192" cy="6048672"/>
          </a:xfrm>
        </p:spPr>
      </p:pic>
    </p:spTree>
    <p:extLst>
      <p:ext uri="{BB962C8B-B14F-4D97-AF65-F5344CB8AC3E}">
        <p14:creationId xmlns:p14="http://schemas.microsoft.com/office/powerpoint/2010/main" val="2523077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04664"/>
            <a:ext cx="7992888" cy="5994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77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Рисунок 1" descr="sxho48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1714500"/>
            <a:ext cx="3786187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85852" y="785794"/>
            <a:ext cx="6647975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o-RO" sz="5400" b="1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</a:rPr>
              <a:t>1 deCEmbrie 1918</a:t>
            </a:r>
            <a:endParaRPr lang="ru-RU" sz="5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</a:endParaRPr>
          </a:p>
        </p:txBody>
      </p:sp>
      <p:sp>
        <p:nvSpPr>
          <p:cNvPr id="3076" name="Прямоугольник 4"/>
          <p:cNvSpPr>
            <a:spLocks noChangeArrowheads="1"/>
          </p:cNvSpPr>
          <p:nvPr/>
        </p:nvSpPr>
        <p:spPr bwMode="auto">
          <a:xfrm>
            <a:off x="714375" y="1643063"/>
            <a:ext cx="4143375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ro-RO" sz="48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UN VIS ÎMPLINIT: </a:t>
            </a:r>
            <a:endParaRPr lang="ro-RO" sz="4800" b="1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i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ROMÂNIA MARE </a:t>
            </a:r>
            <a:endParaRPr lang="ro-RO" sz="4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o-RO">
              <a:solidFill>
                <a:schemeClr val="hlink"/>
              </a:solidFill>
              <a:latin typeface="Comic Sans MS" pitchFamily="66" charset="0"/>
            </a:endParaRPr>
          </a:p>
          <a:p>
            <a:endParaRPr lang="ro-RO">
              <a:solidFill>
                <a:schemeClr val="hlink"/>
              </a:solidFill>
              <a:latin typeface="Comic Sans MS" pitchFamily="66" charset="0"/>
            </a:endParaRPr>
          </a:p>
          <a:p>
            <a:endParaRPr lang="ro-RO">
              <a:solidFill>
                <a:schemeClr val="hlink"/>
              </a:solidFill>
              <a:latin typeface="Comic Sans MS" pitchFamily="66" charset="0"/>
            </a:endParaRPr>
          </a:p>
          <a:p>
            <a:endParaRPr lang="ro-RO">
              <a:solidFill>
                <a:schemeClr val="hlink"/>
              </a:solidFill>
              <a:latin typeface="Comic Sans MS" pitchFamily="66" charset="0"/>
            </a:endParaRPr>
          </a:p>
          <a:p>
            <a:endParaRPr lang="ro-RO">
              <a:solidFill>
                <a:schemeClr val="hlink"/>
              </a:solidFill>
              <a:latin typeface="Comic Sans MS" pitchFamily="66" charset="0"/>
            </a:endParaRPr>
          </a:p>
          <a:p>
            <a:endParaRPr lang="ro-RO">
              <a:solidFill>
                <a:schemeClr val="hlink"/>
              </a:solidFill>
              <a:latin typeface="Comic Sans MS" pitchFamily="66" charset="0"/>
            </a:endParaRPr>
          </a:p>
          <a:p>
            <a:endParaRPr lang="ro-RO">
              <a:solidFill>
                <a:schemeClr val="hlink"/>
              </a:solidFill>
              <a:latin typeface="Comic Sans MS" pitchFamily="66" charset="0"/>
            </a:endParaRPr>
          </a:p>
          <a:p>
            <a:endParaRPr lang="en-US">
              <a:solidFill>
                <a:schemeClr val="hlink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599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85813" y="1000125"/>
            <a:ext cx="74295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o-RO" sz="4400" b="1" i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MAREA UNIRE DIN 1918</a:t>
            </a:r>
          </a:p>
          <a:p>
            <a:pPr eaLnBrk="1" hangingPunct="1"/>
            <a:endParaRPr lang="ru-RU" sz="4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7188" y="2214563"/>
            <a:ext cx="2714625" cy="307181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o-RO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27 MARTIE 1918</a:t>
            </a:r>
          </a:p>
          <a:p>
            <a:pPr algn="ctr"/>
            <a:r>
              <a:rPr lang="ro-RO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UNIREA BASARABIEI CU ROMÂNIA</a:t>
            </a:r>
            <a:endParaRPr lang="ru-RU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43250" y="2214563"/>
            <a:ext cx="2714625" cy="30003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o-RO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28    NOIEMBRIE 1918</a:t>
            </a:r>
          </a:p>
          <a:p>
            <a:pPr algn="ctr"/>
            <a:r>
              <a:rPr lang="ro-RO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UNIREA BUCOVINEI CU ROMÂNIA</a:t>
            </a:r>
            <a:endParaRPr lang="ru-RU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929313" y="2214563"/>
            <a:ext cx="2928937" cy="300037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o-RO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o-RO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DECEMBRIE 1918</a:t>
            </a:r>
          </a:p>
          <a:p>
            <a:pPr algn="ctr"/>
            <a:r>
              <a:rPr lang="ro-RO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UNIREA  TRANSILVANIEI CU ROMÂNIA</a:t>
            </a:r>
            <a:endParaRPr lang="ru-RU" sz="2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944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ine:MapRegionsRomania.pn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079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829909"/>
              </p:ext>
            </p:extLst>
          </p:nvPr>
        </p:nvGraphicFramePr>
        <p:xfrm>
          <a:off x="323529" y="980728"/>
          <a:ext cx="8455071" cy="54864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27182"/>
                <a:gridCol w="2920167"/>
                <a:gridCol w="2765186"/>
                <a:gridCol w="2442536"/>
              </a:tblGrid>
              <a:tr h="2681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AUTONOMIA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INDEPENDENTA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UNIREA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</a:tr>
              <a:tr h="288145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80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Februarie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1917: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revolu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 rus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declan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eaz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autodeterminarea 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î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Imperiul rus: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Aprilie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1917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Constituirea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Partidului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Moldovenesc;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oct.1917: Congresul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militarilor moldoveni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proclam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autonomia Basarabiei;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2-6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nov.1917: Constituirea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Sfatului 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Ță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rii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(presed.I.Inculet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) 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Cons.Director(Petre Erhan);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dec.1917: Proclamarea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Republicii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Moldovene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endParaRPr lang="ro-RO" sz="18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nov.1917: revolu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 bol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evic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provoac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î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Basarabia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agita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politice 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anarhice;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dec.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ian.1918: tendin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ele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anexioniste ale Ucrainei;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ian.1918: solicitarea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Sfatului 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Ță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rii c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 Rom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nia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pentru asigurarea ordinii interne;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ian.1918: interven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 For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elor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militare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rom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ian.1918: proclamarea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Republicii Democratice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Moldovene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ti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ian-martie 1918: intens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activitate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unionist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Sfatului 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Ță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rii sprijinit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guv.Marghiloman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C.Stere 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chiar de regimul Von Mackensen.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martie1918: Sfatul 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Ță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rii voteaz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cu majoritate unirea cu 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Rom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nia</a:t>
                      </a:r>
                      <a:r>
                        <a:rPr lang="it-IT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en-US" sz="18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r>
                        <a:rPr lang="ro-RO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apr.1918: </a:t>
                      </a:r>
                      <a:r>
                        <a:rPr lang="en-US" sz="18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Decret</a:t>
                      </a:r>
                      <a:r>
                        <a:rPr lang="en-US" sz="18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Regal de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promulgare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 </a:t>
                      </a:r>
                      <a:r>
                        <a:rPr lang="en-US" sz="1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unirii</a:t>
                      </a:r>
                      <a:r>
                        <a:rPr lang="en-US" sz="1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en-US" sz="18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265766" y="260648"/>
            <a:ext cx="27758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BASARABIA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035154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73274"/>
            <a:ext cx="8136904" cy="6102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372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6084012"/>
              </p:ext>
            </p:extLst>
          </p:nvPr>
        </p:nvGraphicFramePr>
        <p:xfrm>
          <a:off x="467544" y="1844824"/>
          <a:ext cx="8229600" cy="341376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18457"/>
                <a:gridCol w="2842295"/>
                <a:gridCol w="2691447"/>
                <a:gridCol w="2377401"/>
              </a:tblGrid>
              <a:tr h="140676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Aprilie1918: Congresul na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iunilor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din Austro-Ungaria de la Roma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proclam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dreptul la autodeterminare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apr.1918: Constituirea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Consiliului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 Rom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 la Paris 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î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sus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inerea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Unirii;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oct.1918: Constituirea Cons.Nat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Bucovinei (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presed.Iancu Flondor)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oct.1918: deputa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 Bucovinei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Viena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declar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autodeterminarea</a:t>
                      </a:r>
                      <a:endParaRPr lang="ro-RO" sz="1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-sept-oct.1918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amenin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rile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anexioniste ale Ucrainei;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oct.1918: Consiliul Na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 solicit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sprijinul militar al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Rom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niei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oct.1918: interven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 sprijin a armatei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rom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nov.1918: </a:t>
                      </a:r>
                      <a:r>
                        <a:rPr lang="en-US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Consiliul</a:t>
                      </a: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Na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en-US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</a:t>
                      </a: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alege</a:t>
                      </a: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institu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en-US" sz="16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iile</a:t>
                      </a:r>
                      <a:r>
                        <a:rPr lang="en-US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politice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ale </a:t>
                      </a:r>
                      <a:r>
                        <a:rPr lang="en-US" sz="16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Bucovinei</a:t>
                      </a: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nov.1918: constituirea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Congresului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 Bucovinei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cu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rolul de a decide soarta 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rii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nov.1918: Congresul Na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 voteaz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î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unanimitate Unirea cu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Rom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nia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dec.1918: Decretul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Regal de promulgare a unirii.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5652722"/>
              </p:ext>
            </p:extLst>
          </p:nvPr>
        </p:nvGraphicFramePr>
        <p:xfrm>
          <a:off x="467544" y="1268760"/>
          <a:ext cx="8229600" cy="4876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18457"/>
                <a:gridCol w="2842295"/>
                <a:gridCol w="2691447"/>
                <a:gridCol w="2377401"/>
              </a:tblGrid>
              <a:tr h="1688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AUTONOMIA</a:t>
                      </a:r>
                      <a:endParaRPr lang="ro-RO" sz="16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INDEPENDEN</a:t>
                      </a:r>
                      <a:r>
                        <a:rPr lang="ro-RO" sz="1600" dirty="0" smtClean="0">
                          <a:effectLst/>
                        </a:rPr>
                        <a:t>Ț</a:t>
                      </a:r>
                      <a:r>
                        <a:rPr lang="en-US" sz="1600" dirty="0" smtClean="0">
                          <a:effectLst/>
                        </a:rPr>
                        <a:t>A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UNIREA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305" marR="63305" marT="0" marB="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203848" y="332656"/>
            <a:ext cx="26435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BUCOVINA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955542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7366337"/>
              </p:ext>
            </p:extLst>
          </p:nvPr>
        </p:nvGraphicFramePr>
        <p:xfrm>
          <a:off x="323528" y="1844824"/>
          <a:ext cx="8352928" cy="438912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23229"/>
                <a:gridCol w="2884889"/>
                <a:gridCol w="2731781"/>
                <a:gridCol w="2413029"/>
              </a:tblGrid>
              <a:tr h="19694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-Aprilie1918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Consiliul Na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 Rom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 la Paris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sus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ine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unirea cu Bucovina 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Transilvania;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-sept.1918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deputa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 rom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ni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 la Budapesta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declar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autodeterminarea Transilvaniei;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-12oct.1918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declara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 autodeterminare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expus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 Partidul National Roman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;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condamn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manifestul 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î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mp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ratului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Carol privind federalizarea(“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popoarele mele credincioase)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oct.1918: Constituirea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Cons.Nat.Rom.Central de la Arad pt.coordonarea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activit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unioniste;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nov.1918: Manifestul”C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tre na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iunea rom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”emis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CNRC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proclam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independen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Transilvaniei;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nov.1918: CNRC anun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Ungaria de preluarea puterii 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î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Transilvania;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13-14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nov.1918: tratativele e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uate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ale CNRC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de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la Arad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cu delega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ia ungar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nov.1918: CNRC convoaca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âă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public “Adunarea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”la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Alba-Iulia;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-nov.1918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: Consiliile Na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ionale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zonale aleg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delega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pt.Adunare;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dec.1918: deschiderea Adun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ă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rii Na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ionale 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proclamarea Unirii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Constituirea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Marelui Sfat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Na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ional 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ș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 Consiliului Dirigent  ca 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institu</a:t>
                      </a:r>
                      <a:r>
                        <a:rPr lang="ro-RO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ț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ii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provizorii.</a:t>
                      </a:r>
                      <a:endParaRPr lang="en-US" sz="1600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r>
                        <a:rPr lang="it-IT" sz="16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24.dec.1918: Decretul </a:t>
                      </a:r>
                      <a:r>
                        <a:rPr lang="it-IT" sz="16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Regal de promulgare a unirii  </a:t>
                      </a:r>
                      <a:endParaRPr lang="ro-RO" sz="1600" dirty="0" smtClean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3305" marR="63305" marT="0" marB="0"/>
                </a:tc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089973"/>
              </p:ext>
            </p:extLst>
          </p:nvPr>
        </p:nvGraphicFramePr>
        <p:xfrm>
          <a:off x="323528" y="1268760"/>
          <a:ext cx="8280920" cy="4876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20443"/>
                <a:gridCol w="2860019"/>
                <a:gridCol w="2708231"/>
                <a:gridCol w="2392227"/>
              </a:tblGrid>
              <a:tr h="168812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 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</a:rPr>
                        <a:t>AUTONOMIA</a:t>
                      </a:r>
                      <a:endParaRPr lang="ro-RO" sz="1600" dirty="0" smtClean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INDEPENDENTA</a:t>
                      </a:r>
                      <a:endParaRPr lang="en-U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305" marR="6330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UNIREA</a:t>
                      </a:r>
                      <a:endParaRPr lang="en-U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3305" marR="63305" marT="0" marB="0"/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987824" y="380908"/>
            <a:ext cx="35256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TRANSILVANIA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720556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10000">
        <p14:prism isInverted="1"/>
      </p:transition>
    </mc:Choice>
    <mc:Fallback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59216" cy="511175"/>
          </a:xfrm>
        </p:spPr>
        <p:txBody>
          <a:bodyPr>
            <a:normAutofit fontScale="90000"/>
          </a:bodyPr>
          <a:lstStyle/>
          <a:p>
            <a:pPr algn="ctr"/>
            <a:r>
              <a:rPr lang="ro-RO" b="1" i="1" dirty="0" smtClean="0"/>
              <a:t>Rezoluţia de la Alba-Iulia</a:t>
            </a:r>
            <a:endParaRPr lang="ru-RU" b="1" i="1" dirty="0" smtClean="0"/>
          </a:p>
        </p:txBody>
      </p:sp>
      <p:pic>
        <p:nvPicPr>
          <p:cNvPr id="4" name="Picture 2" descr="http://upload.wikimedia.org/wikipedia/commons/d/dc/Alba_Iulia_Resolution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971600" y="692696"/>
            <a:ext cx="7027689" cy="5869278"/>
          </a:xfrm>
          <a:solidFill>
            <a:schemeClr val="accent6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977223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6000">
        <p14:prism isInverted="1"/>
      </p:transition>
    </mc:Choice>
    <mc:Fallback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115</TotalTime>
  <Words>878</Words>
  <Application>Microsoft Office PowerPoint</Application>
  <PresentationFormat>On-screen Show (4:3)</PresentationFormat>
  <Paragraphs>115</Paragraphs>
  <Slides>13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Paper</vt:lpstr>
      <vt:lpstr>ETAPELE CONSTITUIRII  ROMÂNIEI MARI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Rezoluţia de la Alba-Iulia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Didina</dc:creator>
  <cp:lastModifiedBy>Didina</cp:lastModifiedBy>
  <cp:revision>11</cp:revision>
  <dcterms:created xsi:type="dcterms:W3CDTF">2018-12-28T07:43:05Z</dcterms:created>
  <dcterms:modified xsi:type="dcterms:W3CDTF">2019-01-14T14:13:48Z</dcterms:modified>
</cp:coreProperties>
</file>